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1" r:id="rId5"/>
    <p:sldId id="258" r:id="rId6"/>
    <p:sldId id="267" r:id="rId7"/>
    <p:sldId id="259" r:id="rId8"/>
    <p:sldId id="268" r:id="rId9"/>
    <p:sldId id="260" r:id="rId10"/>
    <p:sldId id="269" r:id="rId11"/>
    <p:sldId id="263" r:id="rId12"/>
    <p:sldId id="264" r:id="rId13"/>
    <p:sldId id="270" r:id="rId14"/>
    <p:sldId id="266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BCD-3FA1-42AC-B560-A5E2ABF0334C}" type="datetimeFigureOut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069-A379-4CEF-A98E-7A904680FD1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9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66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https://youtu.be/GUy5o_-uMEk?list=TLGGiB4Qt10je6wxOTExMjAyNQ    https://www.ombria.com/en/about/sustainability/geothermal-energy/ https://youtu.be/Plc0GmWmUPQ?si=-RIBNI6igFlU6WOF Shallow Geothermal System in Elizabeth Blackburn School of Sciences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8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BDFE3-16A1-76BA-72F7-2793BC24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17E094-B1F6-FA4D-7A8D-7325796D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A300-991E-36A3-06D1-3EA93C0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CC3-4ABF-4F70-909E-6742797E7A2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9E81D8-F878-8655-15D0-A6234EB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A7D50-7D0B-EAC1-58A5-82D235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5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4918B-6E8D-E07E-F4F6-C1CE41B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2B0EA-17E0-7F14-E779-706AEEED7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80369-AF1C-EF0A-2B8A-985A86A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0506-AA9F-4010-BDDC-F013953B0B72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A09C-2F85-71C2-78A6-6075A3B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E5AD-0FB8-E5F7-4D5E-6439585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56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2FDEA4-C181-00C8-52FA-972E272C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0FC43-1F8D-FBE2-4593-92995998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84735-9617-61B3-9B2B-002AC65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C0C8-40C6-4455-B31F-A6112C1BAEF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12C18-94A3-C2F2-0B2F-394991B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57E8E-F4A0-0967-A3AC-A429A52C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0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A5B8D-2AFF-C14B-A7B0-4FC2FEB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90418-9BF1-E754-DC48-23781098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C17F9-3E17-CEE2-9AB7-0A42D03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03C6-46CF-4DFD-8896-B32F686A07BB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9C6D7-74FE-8D2F-863A-8D7A71CB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A135E-C66D-A157-F2DB-10033E5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61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D5198-8FB2-17FF-58BB-9AD9C1FB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5E73C-330A-FB78-14C0-A06EB23D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EB5986-FCC1-4421-BA33-A02364F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0231-D42E-4A59-A265-15C6ECC1D591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66EB9C-E2C1-0B8C-398B-A3F441A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4381B-07E2-2BD4-2BD9-D5B306A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4E31-C50A-5A4E-B17B-58C65DCA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74B99-C361-4806-8558-7A80A360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FC6F65-357B-168A-765F-BC6F0FD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68B7F-3D6D-9216-C2B5-129BB77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95B0-ECEC-4B81-AF74-9314C0C68025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907DC-4F5A-9869-1499-721A9E5B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ABFFD-0596-98A8-3FEA-376A86A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F92C5-AF6C-9908-E76A-762E99E4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E307EA-D3B4-5EBD-55E4-4DC3F0994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039CB5-9BDD-F7FD-132D-4E0E1BD26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C3BD72-A622-9E57-F2C7-8B40190C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5421A-0D60-FA1C-5D3D-F2666C3B8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318FA-DC8C-C99B-0F2A-E272345E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75E4-DCAA-4997-9854-6F0D4C79DC56}" type="datetime1">
              <a:rPr lang="fr-FR" smtClean="0"/>
              <a:t>19/11/2025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A11EEC-2276-73DC-2C6B-0B40E8A1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1455F-1D50-26FF-1811-F0E98033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90D7C-1275-6B13-8B96-D7F74C0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7EE275-82A8-CD72-678F-7E0EBE90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1144-1A86-4584-8B3F-504A9354EC42}" type="datetime1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7E5060-B243-9CDB-9341-0DB84278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F10971-ECA6-F54C-C7D4-B4D062B1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3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6A8E0-7001-01A6-101C-B74C9CC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81E5-BA65-42A7-9CB2-63EFE2D73D72}" type="datetime1">
              <a:rPr lang="fr-FR" smtClean="0"/>
              <a:t>19/11/2025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89A267-69AE-CB54-58A5-D4A041FE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4F084-B65F-A6E0-1E65-30BD277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0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8433D-913A-23A6-669C-6282912B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CE11-31FC-008B-14D0-7EEAD55D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305A33-8D92-5C8B-8370-B9D51CB69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B06CE1-A11B-A109-3E58-CCF51CA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4C01-4AD4-4B4F-A377-5CA2A3CA72DA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318BA-DAD8-C289-1013-32FC8E12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257F04-A194-39E2-C283-65D2F1A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09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7163-EAA0-B02E-5A1E-CADC6B5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F3172C-4CEE-CEF3-08EA-0EC0D99ED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F41627-146E-7382-2188-AA5438D77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F006-56E3-DFB4-2490-A0F7D16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A294-36F8-4D9F-BB64-187A07748A67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D12F66-206C-ABA3-0C49-37BDAFFC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AC8864-2127-245A-DA91-DDCAE69F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5E7B29-47E8-0B21-1DDE-0DEA49EF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0BAADD-A2B3-DB0F-27CE-E685D612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9B823-D885-7410-D384-222C7A44B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1140-AE57-4732-9A0E-524BFE9300D0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1A16-A91B-BC0B-DDBB-709CDB26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C1D96-EF82-8F74-60EE-7C61CD7B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mijnwater.com/over-mijnwater/projecten" TargetMode="External"/><Relationship Id="rId3" Type="http://schemas.openxmlformats.org/officeDocument/2006/relationships/hyperlink" Target="https://eurogeologists.eu/esteban-shallow-geothermal-energy-geological-energy-for-the-ecological-transition-and-its-inclusion-in-european-and-national-energy-policies/" TargetMode="External"/><Relationship Id="rId7" Type="http://schemas.openxmlformats.org/officeDocument/2006/relationships/hyperlink" Target="https://nfp-energie.ch/fr/dossiers/192/cards/381" TargetMode="External"/><Relationship Id="rId2" Type="http://schemas.openxmlformats.org/officeDocument/2006/relationships/hyperlink" Target="https://www.bgs.ac.uk/geology-projects/geothermal-energy/application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urelectric.org/in-detail/what-is-geothermal-power/" TargetMode="External"/><Relationship Id="rId11" Type="http://schemas.openxmlformats.org/officeDocument/2006/relationships/hyperlink" Target="https://www.ombria.com/en/blog/interview-geothermal-energy-ombria-resort/" TargetMode="External"/><Relationship Id="rId5" Type="http://schemas.openxmlformats.org/officeDocument/2006/relationships/hyperlink" Target="https://causewaygt.com/2023/02/geothermal-system-archetypes-classification-applications-and-technology-development-opportunities/" TargetMode="External"/><Relationship Id="rId10" Type="http://schemas.openxmlformats.org/officeDocument/2006/relationships/hyperlink" Target="https://youtu.be/GUy5o_-uMEk?si=BUHEJyj_VOBE88aO" TargetMode="External"/><Relationship Id="rId4" Type="http://schemas.openxmlformats.org/officeDocument/2006/relationships/hyperlink" Target="https://geocom.geonardo.com/assets/elearning/6.22.Shallow%20Geothermal%20SYstems.pdf" TargetMode="External"/><Relationship Id="rId9" Type="http://schemas.openxmlformats.org/officeDocument/2006/relationships/hyperlink" Target="https://storm-dhc.eu/en/mijnwater-bv-si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hermie – Wikipedia">
            <a:extLst>
              <a:ext uri="{FF2B5EF4-FFF2-40B4-BE49-F238E27FC236}">
                <a16:creationId xmlns:a16="http://schemas.microsoft.com/office/drawing/2014/main" id="{8230E36D-A12C-08EC-3925-3E10D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2990E96-015F-A5E5-F47E-2CA8AC3C2B30}"/>
              </a:ext>
            </a:extLst>
          </p:cNvPr>
          <p:cNvSpPr txBox="1"/>
          <p:nvPr/>
        </p:nvSpPr>
        <p:spPr>
          <a:xfrm>
            <a:off x="1598951" y="1663909"/>
            <a:ext cx="8994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Shallow Geothermal Energy Development</a:t>
            </a: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By Ifeanyi Francis Izuegbunam</a:t>
            </a:r>
          </a:p>
          <a:p>
            <a:pPr algn="ctr"/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Clement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F4F3E-4FDE-74BD-7194-83BC30E1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F9960-2165-3475-19BA-79692DE2F5C5}"/>
              </a:ext>
            </a:extLst>
          </p:cNvPr>
          <p:cNvSpPr txBox="1"/>
          <p:nvPr/>
        </p:nvSpPr>
        <p:spPr>
          <a:xfrm>
            <a:off x="6274905" y="5987018"/>
            <a:ext cx="61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https://github.com/Ifefr-codes/shallow-geothermal-energy</a:t>
            </a:r>
          </a:p>
        </p:txBody>
      </p:sp>
    </p:spTree>
    <p:extLst>
      <p:ext uri="{BB962C8B-B14F-4D97-AF65-F5344CB8AC3E}">
        <p14:creationId xmlns:p14="http://schemas.microsoft.com/office/powerpoint/2010/main" val="88886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4EF-7185-F518-1DA1-B3DC99E1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F24B8C-0E62-7FF5-6BA5-0E608CA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10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99A0-DF61-110E-01A6-7C7AD6FE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28" y="933254"/>
            <a:ext cx="4248743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3A2D-8557-E75E-0DBC-7C50C102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" y="3356209"/>
            <a:ext cx="4248743" cy="31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ECB8-2A35-B796-F536-5DE73C6FFC0B}"/>
              </a:ext>
            </a:extLst>
          </p:cNvPr>
          <p:cNvSpPr txBox="1"/>
          <p:nvPr/>
        </p:nvSpPr>
        <p:spPr>
          <a:xfrm>
            <a:off x="374754" y="15023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Merits: </a:t>
            </a:r>
            <a:r>
              <a:rPr lang="en-US" dirty="0"/>
              <a:t>Uses local renewable resource, low running emissions, first mover 5GDHC example and strong EU/EIB support for 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09656-603F-A002-36B9-4B1E97D6F0C6}"/>
              </a:ext>
            </a:extLst>
          </p:cNvPr>
          <p:cNvSpPr txBox="1"/>
          <p:nvPr/>
        </p:nvSpPr>
        <p:spPr>
          <a:xfrm>
            <a:off x="662608" y="93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Mijnwater, Heerlen (NL) – Project start 2008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A3FEB-B014-DBB8-4BCF-F324DA1F5DE3}"/>
              </a:ext>
            </a:extLst>
          </p:cNvPr>
          <p:cNvSpPr txBox="1"/>
          <p:nvPr/>
        </p:nvSpPr>
        <p:spPr>
          <a:xfrm>
            <a:off x="5658677" y="448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Hurdles: </a:t>
            </a:r>
            <a:r>
              <a:rPr lang="en-US" dirty="0"/>
              <a:t> Yields variability/decline; need for building retrofits for low temperature supply; operational maintenance; permitting and stakeholder coordination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DC409-F715-DA40-A1B7-748EFEF55469}"/>
              </a:ext>
            </a:extLst>
          </p:cNvPr>
          <p:cNvSpPr txBox="1"/>
          <p:nvPr/>
        </p:nvSpPr>
        <p:spPr>
          <a:xfrm>
            <a:off x="5718313" y="56048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Prospectives:</a:t>
            </a:r>
            <a:r>
              <a:rPr lang="en-US" dirty="0"/>
              <a:t> phased expansion plus monitoring, building retrofit/incentive programs, robust water management, blended financing and replication via EU projects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DA2121-3591-02A4-F958-41E4C55A3D4A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Advantages, drawbacks, and prospects: Case 1</a:t>
            </a:r>
          </a:p>
        </p:txBody>
      </p:sp>
    </p:spTree>
    <p:extLst>
      <p:ext uri="{BB962C8B-B14F-4D97-AF65-F5344CB8AC3E}">
        <p14:creationId xmlns:p14="http://schemas.microsoft.com/office/powerpoint/2010/main" val="317424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9B17-94BF-ACC2-BE83-C723132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D7AB67-85BB-86F0-D025-C0760DA4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F62245-74BD-8AB2-8D12-572044FB73F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Advantages, drawbacks, and prospects: Case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4796A-2FD8-1DC4-05A4-29A58B1307AB}"/>
              </a:ext>
            </a:extLst>
          </p:cNvPr>
          <p:cNvSpPr txBox="1"/>
          <p:nvPr/>
        </p:nvSpPr>
        <p:spPr>
          <a:xfrm>
            <a:off x="889961" y="922488"/>
            <a:ext cx="792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Geothermal Energy at Ombria Resort (PL) - </a:t>
            </a:r>
            <a:r>
              <a:rPr lang="en-US" sz="1600" b="1" i="1" dirty="0"/>
              <a:t>A Sustainable Path for Luxury Eco-Tourism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9999-2A50-A270-DB60-DAB8054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76" y="976115"/>
            <a:ext cx="3750366" cy="367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3F7AB-EFC8-DA98-17A2-A2AA996A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3429000"/>
            <a:ext cx="4245113" cy="3183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DD-7305-1320-15A2-E6E4FE43F758}"/>
              </a:ext>
            </a:extLst>
          </p:cNvPr>
          <p:cNvSpPr txBox="1"/>
          <p:nvPr/>
        </p:nvSpPr>
        <p:spPr>
          <a:xfrm>
            <a:off x="1106555" y="1705805"/>
            <a:ext cx="4989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Merits: </a:t>
            </a:r>
            <a:r>
              <a:rPr lang="en-US" dirty="0"/>
              <a:t>Aligns with sustainable brand, cutting carbon footprint, reduces long-term energy costs, and boosts guest comfort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17377-66E7-1FF4-DB5B-39195DE54813}"/>
              </a:ext>
            </a:extLst>
          </p:cNvPr>
          <p:cNvSpPr txBox="1"/>
          <p:nvPr/>
        </p:nvSpPr>
        <p:spPr>
          <a:xfrm>
            <a:off x="4649303" y="3101008"/>
            <a:ext cx="38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Hurdles:</a:t>
            </a:r>
            <a:r>
              <a:rPr lang="en-US" dirty="0"/>
              <a:t> High upfront investment, installation cost, and complex local geology requires specialized expertise due to Algarve’s karstic limestone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5775-35F3-29D2-EDB1-2AA796884644}"/>
              </a:ext>
            </a:extLst>
          </p:cNvPr>
          <p:cNvSpPr txBox="1"/>
          <p:nvPr/>
        </p:nvSpPr>
        <p:spPr>
          <a:xfrm>
            <a:off x="5764549" y="5119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Prospectives:</a:t>
            </a:r>
            <a:r>
              <a:rPr lang="en-US" dirty="0"/>
              <a:t> Implementation via modular phased rollout, accessing green grants and EU funding programs</a:t>
            </a:r>
          </a:p>
        </p:txBody>
      </p:sp>
    </p:spTree>
    <p:extLst>
      <p:ext uri="{BB962C8B-B14F-4D97-AF65-F5344CB8AC3E}">
        <p14:creationId xmlns:p14="http://schemas.microsoft.com/office/powerpoint/2010/main" val="279445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62F6-C3CB-22CB-FB5B-20CECC61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768502-8B06-E254-C44B-83EEDB35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CE4C95-5AE2-AE45-30D9-42000ED0A492}"/>
              </a:ext>
            </a:extLst>
          </p:cNvPr>
          <p:cNvSpPr txBox="1"/>
          <p:nvPr/>
        </p:nvSpPr>
        <p:spPr>
          <a:xfrm>
            <a:off x="374754" y="329784"/>
            <a:ext cx="945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Other notable global projects: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Shallow Geothermal System in Elizabeth Blackburn School of Sciences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Richard Stockton </a:t>
            </a:r>
            <a:r>
              <a:rPr lang="fr-FR" dirty="0" err="1"/>
              <a:t>College</a:t>
            </a:r>
            <a:r>
              <a:rPr lang="fr-FR" dirty="0"/>
              <a:t> (USA)</a:t>
            </a:r>
          </a:p>
          <a:p>
            <a:pPr marL="285750" indent="-285750">
              <a:buFontTx/>
              <a:buChar char="-"/>
            </a:pPr>
            <a:r>
              <a:rPr lang="fr-FR" dirty="0"/>
              <a:t>The Sphinx </a:t>
            </a:r>
            <a:r>
              <a:rPr lang="fr-FR" dirty="0" err="1"/>
              <a:t>Observatory</a:t>
            </a:r>
            <a:r>
              <a:rPr lang="fr-FR" dirty="0"/>
              <a:t> (</a:t>
            </a:r>
            <a:r>
              <a:rPr lang="fr-FR" dirty="0" err="1"/>
              <a:t>Switzerland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Reykjavik’s</a:t>
            </a:r>
            <a:r>
              <a:rPr lang="fr-FR" dirty="0"/>
              <a:t> Geothermal Wells (</a:t>
            </a:r>
            <a:r>
              <a:rPr lang="fr-FR" dirty="0" err="1"/>
              <a:t>Iceland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Beijing </a:t>
            </a:r>
            <a:r>
              <a:rPr lang="fr-FR" dirty="0" err="1"/>
              <a:t>Daxing</a:t>
            </a:r>
            <a:r>
              <a:rPr lang="fr-FR" dirty="0"/>
              <a:t> Airport (China)</a:t>
            </a:r>
          </a:p>
          <a:p>
            <a:pPr marL="285750" indent="-285750">
              <a:buFontTx/>
              <a:buChar char="-"/>
            </a:pPr>
            <a:r>
              <a:rPr lang="fr-FR" dirty="0"/>
              <a:t>Messe Graz </a:t>
            </a:r>
            <a:r>
              <a:rPr lang="fr-FR" dirty="0" err="1"/>
              <a:t>Congress</a:t>
            </a:r>
            <a:r>
              <a:rPr lang="fr-FR" dirty="0"/>
              <a:t> Center (</a:t>
            </a:r>
            <a:r>
              <a:rPr lang="fr-FR" dirty="0" err="1"/>
              <a:t>Austria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694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0EE-40B1-40E3-FC03-8758569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1030EB-1409-EA4F-329A-D1F7C9B6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75544A-466E-3B36-DB5D-C517DA7DA50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438D3-CB11-69F9-2E67-EE8249DDA743}"/>
              </a:ext>
            </a:extLst>
          </p:cNvPr>
          <p:cNvSpPr txBox="1"/>
          <p:nvPr/>
        </p:nvSpPr>
        <p:spPr>
          <a:xfrm>
            <a:off x="735495" y="1172818"/>
            <a:ext cx="10290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UNLOCK SHALLOW GEOTHERMAL’S POTENTIAL FOR WIDESPREAD, CLEAN HEATING AND COOLING</a:t>
            </a:r>
          </a:p>
          <a:p>
            <a:r>
              <a:rPr lang="en-US" b="1" dirty="0"/>
              <a:t>Project we have: A Python script that demonstrates shallow geothermal energy concepts and calculations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ED4BF-B805-2518-4FEA-964915D2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3" t="2995" r="7341" b="17101"/>
          <a:stretch>
            <a:fillRect/>
          </a:stretch>
        </p:blipFill>
        <p:spPr>
          <a:xfrm>
            <a:off x="7619297" y="2087215"/>
            <a:ext cx="4428501" cy="435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503EC-1AFC-77EF-53A4-4202C07E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8" y="1962977"/>
            <a:ext cx="4608443" cy="46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D930-A484-3905-D3ED-003F78D8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0A0016-B996-1AEF-F726-BD23D45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84DE4-AC43-0690-BD76-4A9DCCF99456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Videos on some great projects: 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65BB354-AE0B-7016-E38A-2297C66B2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5512" y="1194641"/>
            <a:ext cx="5492423" cy="5161710"/>
          </a:xfrm>
          <a:prstGeom prst="rect">
            <a:avLst/>
          </a:prstGeom>
        </p:spPr>
      </p:pic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39796B5-A021-7FE9-0BE5-81C438251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065" y="1194641"/>
            <a:ext cx="5078292" cy="51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5AB-7663-5134-B6A2-9E0E8CE9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561760-C149-3B5B-A0ED-15584056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8C0604-273D-838F-96F7-B958AA88967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/>
              <a:t>Resources</a:t>
            </a:r>
            <a:r>
              <a:rPr lang="fr-FR" sz="3600" b="1" dirty="0"/>
              <a:t> </a:t>
            </a:r>
            <a:r>
              <a:rPr lang="fr-FR" sz="3600" b="1" dirty="0" err="1"/>
              <a:t>used</a:t>
            </a:r>
            <a:endParaRPr lang="fr-FR" sz="3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5EAB5-BA9A-6BA8-6DE2-F700B3EE1769}"/>
              </a:ext>
            </a:extLst>
          </p:cNvPr>
          <p:cNvSpPr txBox="1"/>
          <p:nvPr/>
        </p:nvSpPr>
        <p:spPr>
          <a:xfrm>
            <a:off x="374754" y="1163872"/>
            <a:ext cx="8435713" cy="5348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https://www.bgs.ac.uk/geology-projects/geothermal-energy/applications/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https://eurogeologists.eu/esteban-shallow-geothermal-energy-geological-energy-for-the-ecological-transition-and-its-inclusion-in-european-and-national-energy-policies/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https://geocom.geonardo.com/assets/elearning/6.22.Shallow%20Geothermal%20SYstems.pdf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https://causewaygt.com/2023/02/geothermal-system-archetypes-classification-applications-and-technology-development-opportunities/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https://www.eurelectric.org/in-detail/what-is-geothermal-power/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https://nfp-energie.ch/fr/dossiers/192/cards/381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https://mijnwater.com/over-mijnwater/projecten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https://storm-dhc.eu/en/mijnwater-bv-site</a:t>
            </a: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https://www.ombria.com/en/about/sustainability/geothermal-energy/#:~:text=Our%20low-impact%20geothermal%20system%20supplies%20safe%2C%20clean%20renewable,and%20preserving%20the%20unique%20biodiversity%20of%20our%20region.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https://youtu.be/GUy5o_-uMEk?si=BUHEJyj_VOBE88aO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https://www.ombria.com/en/blog/interview-geothermal-energy-ombria-resort/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https://ar.inspiredpencil.com/pictures-2023/geothermal-energy-renewable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EFF17A-E570-B071-BF82-18609A1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24D76F-3E05-C562-E6D5-A450A4D1093A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3E58A4-F3B0-C200-6ED1-9696E4E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07" y="0"/>
            <a:ext cx="8550639" cy="60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04BC-17E0-7153-05B7-3D181D74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E772D-68B4-F599-F257-6B5BA9FA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0871D-C04E-5186-39A5-FA3EF84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8" y="136525"/>
            <a:ext cx="9365105" cy="64482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AB4D29-3C84-58D3-EAE7-8F6FADC67033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565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E677-DB87-B987-3E08-603F7E2D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B4E883-01C7-593D-3EE4-9FE52D78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009169-E024-652F-C891-9A7A4BFA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8" y="136525"/>
            <a:ext cx="9365105" cy="64482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69899A5-4644-142D-455C-7147BF896760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96976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1D35-5EEA-7502-BD3D-38A79E69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8C0F7B-D4E5-19BF-006F-B77828B7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21" y="969987"/>
            <a:ext cx="8763554" cy="58880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2DEB-4F1A-02A9-D625-98626FE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13ABD8-D816-9D7A-752B-475FDF0531E1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Principle of geothermal system</a:t>
            </a:r>
          </a:p>
        </p:txBody>
      </p:sp>
    </p:spTree>
    <p:extLst>
      <p:ext uri="{BB962C8B-B14F-4D97-AF65-F5344CB8AC3E}">
        <p14:creationId xmlns:p14="http://schemas.microsoft.com/office/powerpoint/2010/main" val="57790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F97AF-4C64-265A-5248-A64FED37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F764EC-7A1D-F3E3-4C10-D0DCBF3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DB849F-45FE-F2F7-8471-077037EEEAD4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Very 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5B07F-555E-A975-ED92-EDE21FAC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33" y="652949"/>
            <a:ext cx="5554167" cy="5616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F04E0A-42D4-EEEF-A215-36C0F68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18" y="3685891"/>
            <a:ext cx="3143159" cy="28530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7B3239-8F1B-7556-E6FE-8F480372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59" y="1344295"/>
            <a:ext cx="3676879" cy="20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F445-FBFD-3FAE-F6B8-8379F61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E36EDC-FEA2-B027-245C-9B419716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4DB5E3-BF49-D870-6842-C0AA657C6FD3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Geological context and petrophysical properties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E9D3-2A7D-1929-36B2-91B31F62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1" y="1017338"/>
            <a:ext cx="8769138" cy="53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C601-F1A1-A48F-9BA7-61C0919E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A54D56-C094-53F1-2A19-C955EF0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BFE6AC-ACCE-9A45-BF97-AF2A6C9B455C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50F3EC-41E8-A607-6530-11656DC6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505" y="277839"/>
            <a:ext cx="4242295" cy="60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3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20992-A839-1C67-2DBD-924FE7F7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B26429-0E84-2F33-AC38-537B144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1EE1AB-8413-64EA-31C1-278B1DCDAB4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Development in the E.U.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E2416-6E7D-4081-FF2B-030A4332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68" y="879750"/>
            <a:ext cx="5744377" cy="433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3355B-5213-8A10-641E-9C6400A9E549}"/>
              </a:ext>
            </a:extLst>
          </p:cNvPr>
          <p:cNvSpPr txBox="1"/>
          <p:nvPr/>
        </p:nvSpPr>
        <p:spPr>
          <a:xfrm>
            <a:off x="231913" y="116684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EU Shallow Geothermal Policy &amp; Development</a:t>
            </a:r>
          </a:p>
          <a:p>
            <a:endParaRPr lang="en-US" dirty="0"/>
          </a:p>
          <a:p>
            <a:r>
              <a:rPr lang="en-US" dirty="0"/>
              <a:t>Binding renewable energy targets (RED III) drive member state action for heating decarbonization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Permitting guidelines aim to accelerate project approval and reduce bureaucracy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National momentum is building, by Germany’s new law to fast-track geothermal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Strategic EU support continues via JRC reports and Interreg knowledge-sharing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866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605</Words>
  <Application>Microsoft Office PowerPoint</Application>
  <PresentationFormat>Widescreen</PresentationFormat>
  <Paragraphs>82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Delattre</dc:creator>
  <cp:lastModifiedBy>Ifeanyi Izuegbunam</cp:lastModifiedBy>
  <cp:revision>16</cp:revision>
  <dcterms:created xsi:type="dcterms:W3CDTF">2025-11-02T12:22:51Z</dcterms:created>
  <dcterms:modified xsi:type="dcterms:W3CDTF">2025-11-19T01:25:16Z</dcterms:modified>
</cp:coreProperties>
</file>